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2" r:id="rId5"/>
    <p:sldMasterId id="2147483684" r:id="rId6"/>
    <p:sldMasterId id="2147483696" r:id="rId7"/>
    <p:sldMasterId id="2147483720" r:id="rId8"/>
    <p:sldMasterId id="2147483732" r:id="rId9"/>
  </p:sldMasterIdLst>
  <p:sldIdLst>
    <p:sldId id="257" r:id="rId10"/>
    <p:sldId id="256" r:id="rId11"/>
    <p:sldId id="259" r:id="rId12"/>
    <p:sldId id="260" r:id="rId13"/>
    <p:sldId id="261" r:id="rId14"/>
    <p:sldId id="263" r:id="rId15"/>
    <p:sldId id="265" r:id="rId16"/>
    <p:sldId id="266" r:id="rId17"/>
    <p:sldId id="268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9" r:id="rId27"/>
    <p:sldId id="27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387" autoAdjust="0"/>
  </p:normalViewPr>
  <p:slideViewPr>
    <p:cSldViewPr>
      <p:cViewPr varScale="1">
        <p:scale>
          <a:sx n="62" d="100"/>
          <a:sy n="62" d="100"/>
        </p:scale>
        <p:origin x="98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21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37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670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187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818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884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320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8442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5593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2036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494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804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4875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1658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210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1872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8187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8844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3209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8442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5593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20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584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4944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4875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1658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210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18727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8187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8844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32090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8442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55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2500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2036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49449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48756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16582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210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18727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81873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88442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32090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84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96423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55931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20364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49449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48756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16582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2100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59263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56650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85567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103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12265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59934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84834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94436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74805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19697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43901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93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13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45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6C54-5A07-426B-85D9-9FEE4A28CA52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1D6FB-7C86-4D5D-83E2-5608FA9B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989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B6C54-5A07-426B-85D9-9FEE4A28CA52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1D6FB-7C86-4D5D-83E2-5608FA9B6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80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503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503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503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B6C54-5A07-426B-85D9-9FEE4A28CA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1D6FB-7C86-4D5D-83E2-5608FA9B6C8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503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B6C54-5A07-426B-85D9-9FEE4A28CA5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1D6FB-7C86-4D5D-83E2-5608FA9B6C8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93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haroni" pitchFamily="2" charset="-79"/>
                <a:cs typeface="Aharoni" pitchFamily="2" charset="-79"/>
              </a:rPr>
              <a:t>Essay on the Principle of Population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295400"/>
            <a:ext cx="8458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u="sng" dirty="0"/>
              <a:t>Directly impacted Jefferson’s thinking:</a:t>
            </a:r>
          </a:p>
          <a:p>
            <a:endParaRPr lang="en-US" sz="2800" i="1" u="sng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Malthus predicts population explosion leading to massive poverty in both Europe and America.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Jefferson was not threatened but allowed him to emphasize the need for territorial expansion.</a:t>
            </a:r>
          </a:p>
        </p:txBody>
      </p:sp>
    </p:spTree>
    <p:extLst>
      <p:ext uri="{BB962C8B-B14F-4D97-AF65-F5344CB8AC3E}">
        <p14:creationId xmlns:p14="http://schemas.microsoft.com/office/powerpoint/2010/main" val="75934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The Hartford Convention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295400"/>
            <a:ext cx="8458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Example of the discontent caused by this war.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>New Englanders, opposed to the war, call convention and speak of nullification.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>State governments should protect their people against Federal policies that are harmful.  Talks of secession, AGAIN, like with Virginia and Kentucky Resolutions.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>AND THEN THE WAR ENDS.</a:t>
            </a:r>
          </a:p>
        </p:txBody>
      </p:sp>
    </p:spTree>
    <p:extLst>
      <p:ext uri="{BB962C8B-B14F-4D97-AF65-F5344CB8AC3E}">
        <p14:creationId xmlns:p14="http://schemas.microsoft.com/office/powerpoint/2010/main" val="209992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Treaty of Ghent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295400"/>
            <a:ext cx="8458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About as significant and exciting as the war itself.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>No talk of neutrality or impressment, but the British back off.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>No major victories, but Battle of New Orleans, but the British call it quits.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>British support for Indians in West withdrawn… THIS WAS BIG.</a:t>
            </a:r>
          </a:p>
        </p:txBody>
      </p:sp>
    </p:spTree>
    <p:extLst>
      <p:ext uri="{BB962C8B-B14F-4D97-AF65-F5344CB8AC3E}">
        <p14:creationId xmlns:p14="http://schemas.microsoft.com/office/powerpoint/2010/main" val="209992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Land Act of 1820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295400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A great surge of settlers unfolded as land is given away “Dirt” cheap with a minimum purchase of 80 acres.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>Percentage of the population living West of the Appalachians was quickly growing.</a:t>
            </a:r>
          </a:p>
          <a:p>
            <a:endParaRPr 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92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The Era of Good Feelings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295400"/>
            <a:ext cx="8458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James Monroe’s Presidency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>Emphasis on National Unity and desire to work with old school Federalists.</a:t>
            </a:r>
          </a:p>
        </p:txBody>
      </p:sp>
    </p:spTree>
    <p:extLst>
      <p:ext uri="{BB962C8B-B14F-4D97-AF65-F5344CB8AC3E}">
        <p14:creationId xmlns:p14="http://schemas.microsoft.com/office/powerpoint/2010/main" val="209992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The American System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295400"/>
            <a:ext cx="8458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Monroe breaks with traditional Jeffersonian views and promotes economic development through a NATIONAL BANK, TAXES on imports, National system of canals and roadways.  </a:t>
            </a:r>
          </a:p>
          <a:p>
            <a:r>
              <a:rPr lang="en-US" sz="2800" dirty="0">
                <a:solidFill>
                  <a:prstClr val="black"/>
                </a:solidFill>
              </a:rPr>
              <a:t>“I Think these were Hamilton’s ideas.”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>Reality, in order to benefit both farmers and merchants alike, the Fed. Gov’t needed to manage the economy.  </a:t>
            </a:r>
          </a:p>
        </p:txBody>
      </p:sp>
    </p:spTree>
    <p:extLst>
      <p:ext uri="{BB962C8B-B14F-4D97-AF65-F5344CB8AC3E}">
        <p14:creationId xmlns:p14="http://schemas.microsoft.com/office/powerpoint/2010/main" val="209992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Monroe Doctrine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295400"/>
            <a:ext cx="8458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John Quincy Adams negotiates:</a:t>
            </a:r>
          </a:p>
          <a:p>
            <a:r>
              <a:rPr lang="en-US" sz="2800" dirty="0">
                <a:solidFill>
                  <a:prstClr val="black"/>
                </a:solidFill>
              </a:rPr>
              <a:t>End of European colonization in the Western Hemisphere.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>We would take this as an immediate threat and respond.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>We’ll stay out of your hair also.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>America solidifies its place on the Continent, in the Hemisphere, on the World’s stage.  </a:t>
            </a:r>
          </a:p>
        </p:txBody>
      </p:sp>
    </p:spTree>
    <p:extLst>
      <p:ext uri="{BB962C8B-B14F-4D97-AF65-F5344CB8AC3E}">
        <p14:creationId xmlns:p14="http://schemas.microsoft.com/office/powerpoint/2010/main" val="209992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The Panic of 1819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295400"/>
            <a:ext cx="8458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The economy deflates after the war.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>Farmers suffer greatly, blame the “NATIONAL BANKS.”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>Clearly we were not a collection of yeoman farmers, when a decline in commerce can ruin everybody.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>This is not what Jefferson had envisioned.</a:t>
            </a:r>
          </a:p>
        </p:txBody>
      </p:sp>
    </p:spTree>
    <p:extLst>
      <p:ext uri="{BB962C8B-B14F-4D97-AF65-F5344CB8AC3E}">
        <p14:creationId xmlns:p14="http://schemas.microsoft.com/office/powerpoint/2010/main" val="209992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54299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The Missouri Compromise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295400"/>
            <a:ext cx="8458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Have we talked about slave or free yet?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>Missouri wants to be a state.  Big whoop.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>Slave vs. Free 11-11 in the Senate.  Neither wanted to give up one more.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>
                <a:solidFill>
                  <a:prstClr val="black"/>
                </a:solidFill>
              </a:rPr>
              <a:t>Henry Clay, The Great Pacifier, proposes.</a:t>
            </a:r>
          </a:p>
          <a:p>
            <a:r>
              <a:rPr lang="en-US" sz="2800" dirty="0">
                <a:solidFill>
                  <a:prstClr val="black"/>
                </a:solidFill>
              </a:rPr>
              <a:t>MAINE = FREE	MISSOURI=SLAVE</a:t>
            </a:r>
          </a:p>
          <a:p>
            <a:r>
              <a:rPr lang="en-US" sz="2800" dirty="0">
                <a:solidFill>
                  <a:prstClr val="black"/>
                </a:solidFill>
              </a:rPr>
              <a:t>Divide Louisiana Purchase in two, with more FREE territory than SLAVE.   </a:t>
            </a:r>
          </a:p>
          <a:p>
            <a:r>
              <a:rPr lang="en-US" sz="2800" dirty="0">
                <a:solidFill>
                  <a:prstClr val="black"/>
                </a:solidFill>
              </a:rPr>
              <a:t>THIS PROBABLY ISN’T OVER.</a:t>
            </a:r>
          </a:p>
        </p:txBody>
      </p:sp>
    </p:spTree>
    <p:extLst>
      <p:ext uri="{BB962C8B-B14F-4D97-AF65-F5344CB8AC3E}">
        <p14:creationId xmlns:p14="http://schemas.microsoft.com/office/powerpoint/2010/main" val="209992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12" y="609600"/>
            <a:ext cx="8901868" cy="571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571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Lewis and Clark Expedition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295400"/>
            <a:ext cx="8458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Discovering the “Empire of Liberty.”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Sent to survey the West and find an overland route to the Pacific.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solidFill>
                <a:prstClr val="black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This kick starts a century of continental expansion that had a major impact on the political, social, and economic scene of America.</a:t>
            </a:r>
          </a:p>
        </p:txBody>
      </p:sp>
    </p:spTree>
    <p:extLst>
      <p:ext uri="{BB962C8B-B14F-4D97-AF65-F5344CB8AC3E}">
        <p14:creationId xmlns:p14="http://schemas.microsoft.com/office/powerpoint/2010/main" val="3798786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83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haroni" pitchFamily="2" charset="-79"/>
                <a:cs typeface="Aharoni" pitchFamily="2" charset="-79"/>
              </a:rPr>
              <a:t>Jefferson’s Reversal of early Federalist Policies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295400"/>
            <a:ext cx="8458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u="sng" dirty="0"/>
              <a:t>Restoring Republican Ideals: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/>
              <a:t>Cut internal taxes, including tax on Whiskey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/>
              <a:t>Reduce the size of army and navy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/>
              <a:t>Reduce government staff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/>
              <a:t>Eliminate the National Debt</a:t>
            </a:r>
          </a:p>
        </p:txBody>
      </p:sp>
    </p:spTree>
    <p:extLst>
      <p:ext uri="{BB962C8B-B14F-4D97-AF65-F5344CB8AC3E}">
        <p14:creationId xmlns:p14="http://schemas.microsoft.com/office/powerpoint/2010/main" val="1940205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Louisiana Purchase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295400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Motivation: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In order to secure the development of an Agrarian society for future generations.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solidFill>
                <a:prstClr val="black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Napoleon needed to raise revenue to wage his war, and so dropped this gold mine in our laps.</a:t>
            </a:r>
          </a:p>
        </p:txBody>
      </p:sp>
    </p:spTree>
    <p:extLst>
      <p:ext uri="{BB962C8B-B14F-4D97-AF65-F5344CB8AC3E}">
        <p14:creationId xmlns:p14="http://schemas.microsoft.com/office/powerpoint/2010/main" val="75934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Marbury vs. Madison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295400"/>
            <a:ext cx="8458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u="sng" dirty="0">
                <a:solidFill>
                  <a:prstClr val="black"/>
                </a:solidFill>
              </a:rPr>
              <a:t>Is the Judicial Branch independent of politics?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“It is the duty of courts to say what the law is.”</a:t>
            </a:r>
          </a:p>
          <a:p>
            <a:r>
              <a:rPr lang="en-US" sz="2800" dirty="0">
                <a:solidFill>
                  <a:prstClr val="black"/>
                </a:solidFill>
              </a:rPr>
              <a:t>				John Marshall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Establishes the principle of Judicial Review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solidFill>
                <a:prstClr val="black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Marbury (The Federalist) loses commission on Federal court.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solidFill>
                <a:prstClr val="black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Reaffirms checks and balance system, with courts overseeing acts of Congress.</a:t>
            </a:r>
          </a:p>
        </p:txBody>
      </p:sp>
    </p:spTree>
    <p:extLst>
      <p:ext uri="{BB962C8B-B14F-4D97-AF65-F5344CB8AC3E}">
        <p14:creationId xmlns:p14="http://schemas.microsoft.com/office/powerpoint/2010/main" val="75934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4787" y="3810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Marshall’s Court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295400"/>
            <a:ext cx="8458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Made various decisions that affirmed the power of the Federal government over State governments.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solidFill>
                <a:prstClr val="black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Supreme Court becomes a strong nationalizing force.</a:t>
            </a:r>
          </a:p>
          <a:p>
            <a:endParaRPr 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34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Impressment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295400"/>
            <a:ext cx="8458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u="sng" dirty="0">
                <a:solidFill>
                  <a:prstClr val="black"/>
                </a:solidFill>
              </a:rPr>
              <a:t>Jefferson’s Inaugural:</a:t>
            </a:r>
          </a:p>
          <a:p>
            <a:r>
              <a:rPr lang="en-US" sz="2800" dirty="0">
                <a:solidFill>
                  <a:prstClr val="black"/>
                </a:solidFill>
              </a:rPr>
              <a:t>Foreign policy of “peace, commerce, and honest friendships with all nations, entangling alliances with none.”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America looked to profit off of their neutrality status in the Napoleonic Wars.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solidFill>
                <a:prstClr val="black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Britain begins stopping trade ships and forcing American citizens into the British Navy.  “Once a British subject, always a British subject.”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Americans protest these acts.</a:t>
            </a:r>
          </a:p>
        </p:txBody>
      </p:sp>
    </p:spTree>
    <p:extLst>
      <p:ext uri="{BB962C8B-B14F-4D97-AF65-F5344CB8AC3E}">
        <p14:creationId xmlns:p14="http://schemas.microsoft.com/office/powerpoint/2010/main" val="75934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The Embargo Act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295400"/>
            <a:ext cx="8458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Jefferson wanted to reaffirm our right to trade as a neutral, without getting involved in this Foreign conflict.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To force Britain and France to honor their neutral rights, Jefferson passed this act which forbade American ships from sailing to any foreign port.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solidFill>
                <a:prstClr val="black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RESULTS:  The economy came to a standstill.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solidFill>
                <a:prstClr val="black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Many captains refused to follow it and Federalists sprang back to life with attacks on Jefferson.</a:t>
            </a:r>
          </a:p>
        </p:txBody>
      </p:sp>
    </p:spTree>
    <p:extLst>
      <p:ext uri="{BB962C8B-B14F-4D97-AF65-F5344CB8AC3E}">
        <p14:creationId xmlns:p14="http://schemas.microsoft.com/office/powerpoint/2010/main" val="306410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Indian Intercourse Act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295400"/>
            <a:ext cx="8458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1790:  U.S. could only acquire Indian lands through official treaties.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However, American settlers came pushing forward.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Jefferson asks territorial governors and settlers to begin promoting the “Civilization of the Indian peoples.”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solidFill>
                <a:prstClr val="black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Indian tribes resists, governors resist, settlers resist.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CONFLICT not resolved.</a:t>
            </a:r>
          </a:p>
        </p:txBody>
      </p:sp>
    </p:spTree>
    <p:extLst>
      <p:ext uri="{BB962C8B-B14F-4D97-AF65-F5344CB8AC3E}">
        <p14:creationId xmlns:p14="http://schemas.microsoft.com/office/powerpoint/2010/main" val="306410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The War Hawks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295400"/>
            <a:ext cx="8458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Advocated action against the Brits:</a:t>
            </a:r>
          </a:p>
          <a:p>
            <a:r>
              <a:rPr lang="en-US" sz="2800" dirty="0">
                <a:solidFill>
                  <a:prstClr val="black"/>
                </a:solidFill>
              </a:rPr>
              <a:t>Motivation…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prstClr val="black"/>
                </a:solidFill>
              </a:rPr>
              <a:t>Settle conflict over rights of neutrals.</a:t>
            </a:r>
          </a:p>
          <a:p>
            <a:pPr marL="514350" indent="-514350">
              <a:buAutoNum type="arabicPeriod"/>
            </a:pPr>
            <a:endParaRPr lang="en-US" sz="2800" dirty="0">
              <a:solidFill>
                <a:prstClr val="black"/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prstClr val="black"/>
                </a:solidFill>
              </a:rPr>
              <a:t>End Impressment of American citizens.</a:t>
            </a:r>
          </a:p>
          <a:p>
            <a:pPr marL="514350" indent="-514350">
              <a:buAutoNum type="arabicPeriod"/>
            </a:pPr>
            <a:endParaRPr lang="en-US" sz="2800" dirty="0">
              <a:solidFill>
                <a:prstClr val="black"/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prstClr val="black"/>
                </a:solidFill>
              </a:rPr>
              <a:t>Establish Independence with authority and defend our young honor.</a:t>
            </a:r>
          </a:p>
          <a:p>
            <a:pPr marL="514350" indent="-514350">
              <a:buAutoNum type="arabicPeriod"/>
            </a:pPr>
            <a:endParaRPr lang="en-US" sz="2800" dirty="0">
              <a:solidFill>
                <a:prstClr val="black"/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prstClr val="black"/>
                </a:solidFill>
              </a:rPr>
              <a:t>Annoyance at  British support for western </a:t>
            </a:r>
            <a:r>
              <a:rPr lang="en-US" sz="2800" dirty="0" err="1">
                <a:solidFill>
                  <a:prstClr val="black"/>
                </a:solidFill>
              </a:rPr>
              <a:t>indians</a:t>
            </a:r>
            <a:r>
              <a:rPr lang="en-US" sz="2800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992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BCD5DA648394499FC0514A94797D1B" ma:contentTypeVersion="0" ma:contentTypeDescription="Create a new document." ma:contentTypeScope="" ma:versionID="c37f88a53b64094b919eb1b6e71ea1d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bb055e8a26e65a75c29601484ad699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CF989D-6A4D-4C15-8FA4-FEB88061BA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9FCED4-441A-4988-9846-53EF8312F5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11850CB-2A56-4E81-9DDE-61FFBB73C8A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836</Words>
  <Application>Microsoft Office PowerPoint</Application>
  <PresentationFormat>On-screen Show (4:3)</PresentationFormat>
  <Paragraphs>132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Aharoni</vt:lpstr>
      <vt:lpstr>Arial</vt:lpstr>
      <vt:lpstr>Calibri</vt:lpstr>
      <vt:lpstr>Office Theme</vt:lpstr>
      <vt:lpstr>2_Office Theme</vt:lpstr>
      <vt:lpstr>3_Office Theme</vt:lpstr>
      <vt:lpstr>4_Office Theme</vt:lpstr>
      <vt:lpstr>6_Office Theme</vt:lpstr>
      <vt:lpstr>7_Office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Central Bucks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HETRICK, THOMAS</dc:creator>
  <cp:lastModifiedBy>HETRICK, THOMAS</cp:lastModifiedBy>
  <cp:revision>14</cp:revision>
  <dcterms:created xsi:type="dcterms:W3CDTF">2011-10-03T17:10:56Z</dcterms:created>
  <dcterms:modified xsi:type="dcterms:W3CDTF">2016-11-03T11:10:48Z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0x0101002FBCD5DA648394499FC0514A94797D1B</vt:lpwstr>
  </property>
  <property fmtid="{D5CDD505-2E9C-101B-9397-08002B2CF9AE}" pid="3" name="IsMyDocuments">
    <vt:bool>true</vt:bool>
  </property>
</Properties>
</file>